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>
  <p:sldMasterIdLst>
    <p:sldMasterId id="2147483649" r:id="rId1"/>
    <p:sldMasterId id="2147483650" r:id="rId2"/>
  </p:sldMasterIdLst>
  <p:notesMasterIdLst>
    <p:notesMasterId r:id="rId15"/>
  </p:notesMasterIdLst>
  <p:sldIdLst>
    <p:sldId id="256" r:id="rId3"/>
    <p:sldId id="271" r:id="rId4"/>
    <p:sldId id="275" r:id="rId5"/>
    <p:sldId id="276" r:id="rId6"/>
    <p:sldId id="279" r:id="rId7"/>
    <p:sldId id="280" r:id="rId8"/>
    <p:sldId id="281" r:id="rId9"/>
    <p:sldId id="277" r:id="rId10"/>
    <p:sldId id="278" r:id="rId11"/>
    <p:sldId id="282" r:id="rId12"/>
    <p:sldId id="283" r:id="rId13"/>
    <p:sldId id="284" r:id="rId14"/>
  </p:sldIdLst>
  <p:sldSz cx="13004800" cy="9753600"/>
  <p:notesSz cx="6858000" cy="9144000"/>
  <p:defaultTextStyle>
    <a:defPPr>
      <a:defRPr lang="en-US"/>
    </a:defPPr>
    <a:lvl1pPr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1pPr>
    <a:lvl2pPr marL="228600" indent="2286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2pPr>
    <a:lvl3pPr marL="457200" indent="4572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3pPr>
    <a:lvl4pPr marL="685800" indent="6858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4pPr>
    <a:lvl5pPr marL="914400" indent="9144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5pPr>
    <a:lvl6pPr marL="22860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6pPr>
    <a:lvl7pPr marL="27432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7pPr>
    <a:lvl8pPr marL="32004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8pPr>
    <a:lvl9pPr marL="36576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DE2"/>
    <a:srgbClr val="E6E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7" d="100"/>
          <a:sy n="77" d="100"/>
        </p:scale>
        <p:origin x="1680" y="108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" name="Rectangle 2"/>
          <p:cNvSpPr>
            <a:spLocks noGrp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smtClean="0">
                <a:sym typeface="Avenir Roman" charset="0"/>
              </a:rPr>
              <a:t>Click to edit Master text styles</a:t>
            </a:r>
          </a:p>
          <a:p>
            <a:pPr lvl="1"/>
            <a:r>
              <a:rPr lang="en-US" altLang="en-US" noProof="0" smtClean="0">
                <a:sym typeface="Avenir Roman" charset="0"/>
              </a:rPr>
              <a:t>Second level</a:t>
            </a:r>
          </a:p>
          <a:p>
            <a:pPr lvl="2"/>
            <a:r>
              <a:rPr lang="en-US" altLang="en-US" noProof="0" smtClean="0">
                <a:sym typeface="Avenir Roman" charset="0"/>
              </a:rPr>
              <a:t>Third level</a:t>
            </a:r>
          </a:p>
          <a:p>
            <a:pPr lvl="3"/>
            <a:r>
              <a:rPr lang="en-US" altLang="en-US" noProof="0" smtClean="0">
                <a:sym typeface="Avenir Roman" charset="0"/>
              </a:rPr>
              <a:t>Fourth level</a:t>
            </a:r>
          </a:p>
          <a:p>
            <a:pPr lvl="4"/>
            <a:r>
              <a:rPr lang="en-US" altLang="en-US" noProof="0" smtClean="0">
                <a:sym typeface="Avenir Roman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Avenir Roman" charset="0"/>
        <a:ea typeface="Avenir Roman" charset="0"/>
        <a:cs typeface="Avenir Roman" charset="0"/>
        <a:sym typeface="Avenir Roman" charset="0"/>
      </a:defRPr>
    </a:lvl1pPr>
    <a:lvl2pPr marL="2286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Avenir Roman" charset="0"/>
        <a:ea typeface="Avenir Roman" charset="0"/>
        <a:cs typeface="Avenir Roman" charset="0"/>
        <a:sym typeface="Avenir Roman" charset="0"/>
      </a:defRPr>
    </a:lvl2pPr>
    <a:lvl3pPr marL="4572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Avenir Roman" charset="0"/>
        <a:ea typeface="Avenir Roman" charset="0"/>
        <a:cs typeface="Avenir Roman" charset="0"/>
        <a:sym typeface="Avenir Roman" charset="0"/>
      </a:defRPr>
    </a:lvl3pPr>
    <a:lvl4pPr marL="6858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Avenir Roman" charset="0"/>
        <a:ea typeface="Avenir Roman" charset="0"/>
        <a:cs typeface="Avenir Roman" charset="0"/>
        <a:sym typeface="Avenir Roman" charset="0"/>
      </a:defRPr>
    </a:lvl4pPr>
    <a:lvl5pPr marL="9144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Avenir Roman" charset="0"/>
        <a:ea typeface="Avenir Roman" charset="0"/>
        <a:cs typeface="Avenir Roman" charset="0"/>
        <a:sym typeface="Avenir Roman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8099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6724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350" y="444500"/>
            <a:ext cx="2774950" cy="84455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52500" y="444500"/>
            <a:ext cx="8172450" cy="84455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4879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</p:spPr>
        <p:txBody>
          <a:bodyPr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56871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8649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48824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5029200"/>
            <a:ext cx="5156200" cy="1130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5029200"/>
            <a:ext cx="5156200" cy="1130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0758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7513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00296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23729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411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89569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AU" noProof="0" smtClean="0">
              <a:sym typeface="Helvetica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72753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544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1638300"/>
            <a:ext cx="2616200" cy="4521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1638300"/>
            <a:ext cx="7696200" cy="4521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6015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0713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52500" y="2603500"/>
            <a:ext cx="5473700" cy="62865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603500"/>
            <a:ext cx="5473700" cy="62865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534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8348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8412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8963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73534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AU" noProof="0" smtClean="0">
              <a:sym typeface="Helvetica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0697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/>
          </p:cNvSpPr>
          <p:nvPr>
            <p:ph type="title"/>
          </p:nvPr>
        </p:nvSpPr>
        <p:spPr bwMode="auto">
          <a:xfrm>
            <a:off x="952500" y="444500"/>
            <a:ext cx="11099800" cy="215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Helvetica Light" charset="0"/>
              </a:rPr>
              <a:t>Click to edit Master title style</a:t>
            </a:r>
          </a:p>
        </p:txBody>
      </p:sp>
      <p:sp>
        <p:nvSpPr>
          <p:cNvPr id="2051" name="Rectangle 2"/>
          <p:cNvSpPr>
            <a:spLocks noGrp="1"/>
          </p:cNvSpPr>
          <p:nvPr>
            <p:ph type="body" idx="1"/>
          </p:nvPr>
        </p:nvSpPr>
        <p:spPr bwMode="auto">
          <a:xfrm>
            <a:off x="952500" y="2603500"/>
            <a:ext cx="11099800" cy="6286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Helvetica Light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Helvetica Light" charset="0"/>
              </a:rPr>
              <a:t>Second level</a:t>
            </a:r>
          </a:p>
          <a:p>
            <a:pPr lvl="2"/>
            <a:r>
              <a:rPr lang="en-US" altLang="en-US" smtClean="0">
                <a:sym typeface="Helvetica Light" charset="0"/>
              </a:rPr>
              <a:t>Third level</a:t>
            </a:r>
          </a:p>
          <a:p>
            <a:pPr lvl="3"/>
            <a:r>
              <a:rPr lang="en-US" altLang="en-US" smtClean="0">
                <a:sym typeface="Helvetica Light" charset="0"/>
              </a:rPr>
              <a:t>Fourth level</a:t>
            </a:r>
          </a:p>
          <a:p>
            <a:pPr lvl="4"/>
            <a:r>
              <a:rPr lang="en-US" altLang="en-US" smtClean="0">
                <a:sym typeface="Helvetica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584200" rtl="0" eaLnBrk="0" fontAlgn="base" hangingPunct="0">
        <a:spcBef>
          <a:spcPct val="0"/>
        </a:spcBef>
        <a:spcAft>
          <a:spcPct val="0"/>
        </a:spcAft>
        <a:defRPr sz="8000" kern="1200">
          <a:solidFill>
            <a:srgbClr val="000000"/>
          </a:solidFill>
          <a:latin typeface="+mj-lt"/>
          <a:ea typeface="+mj-ea"/>
          <a:cs typeface="+mj-cs"/>
          <a:sym typeface="Helvetica Light" charset="0"/>
        </a:defRPr>
      </a:lvl1pPr>
      <a:lvl2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2pPr>
      <a:lvl3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3pPr>
      <a:lvl4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4pPr>
      <a:lvl5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5pPr>
      <a:lvl6pPr marL="4572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6pPr>
      <a:lvl7pPr marL="9144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7pPr>
      <a:lvl8pPr marL="13716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8pPr>
      <a:lvl9pPr marL="18288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9pPr>
    </p:titleStyle>
    <p:bodyStyle>
      <a:lvl1pPr algn="l" defTabSz="584200" rtl="0" eaLnBrk="0" fontAlgn="base" hangingPunct="0">
        <a:spcBef>
          <a:spcPts val="4200"/>
        </a:spcBef>
        <a:spcAft>
          <a:spcPct val="0"/>
        </a:spcAft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1pPr>
      <a:lvl2pPr marL="228600" algn="l" defTabSz="584200" rtl="0" eaLnBrk="0" fontAlgn="base" hangingPunct="0">
        <a:spcBef>
          <a:spcPts val="4200"/>
        </a:spcBef>
        <a:spcAft>
          <a:spcPct val="0"/>
        </a:spcAft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2pPr>
      <a:lvl3pPr marL="457200" algn="l" defTabSz="584200" rtl="0" eaLnBrk="0" fontAlgn="base" hangingPunct="0">
        <a:spcBef>
          <a:spcPts val="4200"/>
        </a:spcBef>
        <a:spcAft>
          <a:spcPct val="0"/>
        </a:spcAft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3pPr>
      <a:lvl4pPr marL="685800" algn="l" defTabSz="584200" rtl="0" eaLnBrk="0" fontAlgn="base" hangingPunct="0">
        <a:spcBef>
          <a:spcPts val="4200"/>
        </a:spcBef>
        <a:spcAft>
          <a:spcPct val="0"/>
        </a:spcAft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4pPr>
      <a:lvl5pPr marL="914400" algn="l" defTabSz="584200" rtl="0" eaLnBrk="0" fontAlgn="base" hangingPunct="0">
        <a:spcBef>
          <a:spcPts val="4200"/>
        </a:spcBef>
        <a:spcAft>
          <a:spcPct val="0"/>
        </a:spcAft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/>
          <p:cNvSpPr>
            <a:spLocks noGrp="1"/>
          </p:cNvSpPr>
          <p:nvPr>
            <p:ph type="title"/>
          </p:nvPr>
        </p:nvSpPr>
        <p:spPr bwMode="auto">
          <a:xfrm>
            <a:off x="1270000" y="1638300"/>
            <a:ext cx="104648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Helvetica Light" charset="0"/>
              </a:rPr>
              <a:t>Click to edit Master title style</a:t>
            </a:r>
          </a:p>
        </p:txBody>
      </p:sp>
      <p:sp>
        <p:nvSpPr>
          <p:cNvPr id="3075" name="Rectangle 2"/>
          <p:cNvSpPr>
            <a:spLocks noGrp="1"/>
          </p:cNvSpPr>
          <p:nvPr>
            <p:ph type="body" idx="1"/>
          </p:nvPr>
        </p:nvSpPr>
        <p:spPr bwMode="auto">
          <a:xfrm>
            <a:off x="1270000" y="50292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Helvetica Light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Helvetica Light" charset="0"/>
              </a:rPr>
              <a:t>Second level</a:t>
            </a:r>
          </a:p>
          <a:p>
            <a:pPr lvl="2"/>
            <a:r>
              <a:rPr lang="en-US" altLang="en-US" smtClean="0">
                <a:sym typeface="Helvetica Light" charset="0"/>
              </a:rPr>
              <a:t>Third level</a:t>
            </a:r>
          </a:p>
          <a:p>
            <a:pPr lvl="3"/>
            <a:r>
              <a:rPr lang="en-US" altLang="en-US" smtClean="0">
                <a:sym typeface="Helvetica Light" charset="0"/>
              </a:rPr>
              <a:t>Fourth level</a:t>
            </a:r>
          </a:p>
          <a:p>
            <a:pPr lvl="4"/>
            <a:r>
              <a:rPr lang="en-US" altLang="en-US" smtClean="0">
                <a:sym typeface="Helvetica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584200" rtl="0" eaLnBrk="0" fontAlgn="base" hangingPunct="0">
        <a:spcBef>
          <a:spcPct val="0"/>
        </a:spcBef>
        <a:spcAft>
          <a:spcPct val="0"/>
        </a:spcAft>
        <a:defRPr sz="8000" kern="1200">
          <a:solidFill>
            <a:srgbClr val="000000"/>
          </a:solidFill>
          <a:latin typeface="+mj-lt"/>
          <a:ea typeface="+mj-ea"/>
          <a:cs typeface="+mj-cs"/>
          <a:sym typeface="Helvetica Light" charset="0"/>
        </a:defRPr>
      </a:lvl1pPr>
      <a:lvl2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2pPr>
      <a:lvl3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3pPr>
      <a:lvl4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4pPr>
      <a:lvl5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5pPr>
      <a:lvl6pPr marL="4572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6pPr>
      <a:lvl7pPr marL="9144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7pPr>
      <a:lvl8pPr marL="13716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8pPr>
      <a:lvl9pPr marL="18288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9pPr>
    </p:titleStyle>
    <p:bodyStyle>
      <a:lvl1pPr algn="l" defTabSz="584200" rtl="0" eaLnBrk="0" fontAlgn="base" hangingPunct="0">
        <a:spcBef>
          <a:spcPts val="4200"/>
        </a:spcBef>
        <a:spcAft>
          <a:spcPct val="0"/>
        </a:spcAft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1pPr>
      <a:lvl2pPr marL="228600" algn="l" defTabSz="584200" rtl="0" eaLnBrk="0" fontAlgn="base" hangingPunct="0">
        <a:spcBef>
          <a:spcPts val="4200"/>
        </a:spcBef>
        <a:spcAft>
          <a:spcPct val="0"/>
        </a:spcAft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2pPr>
      <a:lvl3pPr marL="457200" algn="l" defTabSz="584200" rtl="0" eaLnBrk="0" fontAlgn="base" hangingPunct="0">
        <a:spcBef>
          <a:spcPts val="4200"/>
        </a:spcBef>
        <a:spcAft>
          <a:spcPct val="0"/>
        </a:spcAft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3pPr>
      <a:lvl4pPr marL="685800" algn="l" defTabSz="584200" rtl="0" eaLnBrk="0" fontAlgn="base" hangingPunct="0">
        <a:spcBef>
          <a:spcPts val="4200"/>
        </a:spcBef>
        <a:spcAft>
          <a:spcPct val="0"/>
        </a:spcAft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4pPr>
      <a:lvl5pPr marL="914400" algn="l" defTabSz="584200" rtl="0" eaLnBrk="0" fontAlgn="base" hangingPunct="0">
        <a:spcBef>
          <a:spcPts val="4200"/>
        </a:spcBef>
        <a:spcAft>
          <a:spcPct val="0"/>
        </a:spcAft>
        <a:defRPr sz="36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3f_VJ87Df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hyperlink" Target="https://www.youtube.com/watch?v=robEY-idcLU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23267"/>
          <a:stretch/>
        </p:blipFill>
        <p:spPr>
          <a:xfrm>
            <a:off x="0" y="0"/>
            <a:ext cx="13004800" cy="9773344"/>
          </a:xfrm>
          <a:prstGeom prst="rect">
            <a:avLst/>
          </a:prstGeom>
        </p:spPr>
      </p:pic>
      <p:sp>
        <p:nvSpPr>
          <p:cNvPr id="5122" name="Rectangle 1"/>
          <p:cNvSpPr>
            <a:spLocks noGrp="1" noChangeArrowheads="1"/>
          </p:cNvSpPr>
          <p:nvPr>
            <p:ph type="title"/>
          </p:nvPr>
        </p:nvSpPr>
        <p:spPr>
          <a:xfrm>
            <a:off x="1270000" y="3235672"/>
            <a:ext cx="10464800" cy="3302000"/>
          </a:xfrm>
        </p:spPr>
        <p:txBody>
          <a:bodyPr/>
          <a:lstStyle/>
          <a:p>
            <a:pPr eaLnBrk="1"/>
            <a:r>
              <a:rPr lang="en-US" altLang="en-US" dirty="0" smtClean="0">
                <a:solidFill>
                  <a:schemeClr val="bg1"/>
                </a:solidFill>
              </a:rPr>
              <a:t>Ideal gas law and molar volume of gases</a:t>
            </a:r>
            <a:endParaRPr lang="en-US" altLang="en-US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5696" y="196280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Ideal Gas Equation</a:t>
            </a:r>
            <a:endParaRPr lang="en-AU" dirty="0"/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0" y="988368"/>
            <a:ext cx="9382720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885776" y="1492424"/>
                <a:ext cx="11017224" cy="42780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 smtClean="0"/>
                  <a:t>Relationship between n, V, P and T at S.T.P. is: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r>
                  <a:rPr lang="en-AU" sz="2800" dirty="0" smtClean="0"/>
                  <a:t>		                    	</a:t>
                </a:r>
                <a14:m>
                  <m:oMath xmlns:m="http://schemas.openxmlformats.org/officeDocument/2006/math">
                    <m:r>
                      <a:rPr lang="en-AU" sz="4800" i="1">
                        <a:latin typeface="Cambria Math" panose="02040503050406030204" pitchFamily="18" charset="0"/>
                      </a:rPr>
                      <m:t>𝑃𝑉</m:t>
                    </m:r>
                    <m:r>
                      <a:rPr lang="en-AU" sz="4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4800" i="1">
                        <a:latin typeface="Cambria Math" panose="02040503050406030204" pitchFamily="18" charset="0"/>
                      </a:rPr>
                      <m:t>𝑛𝑅𝑇</m:t>
                    </m:r>
                  </m:oMath>
                </a14:m>
                <a:endParaRPr lang="en-AU" sz="4800" dirty="0"/>
              </a:p>
              <a:p>
                <a:endParaRPr lang="en-AU" sz="2800" dirty="0" smtClean="0"/>
              </a:p>
              <a:p>
                <a:endParaRPr lang="en-AU" sz="2800" dirty="0"/>
              </a:p>
              <a:p>
                <a:r>
                  <a:rPr lang="en-AU" sz="2800" dirty="0"/>
                  <a:t> </a:t>
                </a:r>
                <a:r>
                  <a:rPr lang="en-AU" sz="2800" dirty="0" smtClean="0"/>
                  <a:t>                                                                        n in moles</a:t>
                </a:r>
              </a:p>
              <a:p>
                <a:r>
                  <a:rPr lang="en-AU" sz="2800" dirty="0"/>
                  <a:t> </a:t>
                </a:r>
                <a:r>
                  <a:rPr lang="en-AU" sz="2800" dirty="0" smtClean="0"/>
                  <a:t>                                                                        V in litres</a:t>
                </a:r>
              </a:p>
              <a:p>
                <a:r>
                  <a:rPr lang="en-AU" sz="2800" dirty="0"/>
                  <a:t>	</a:t>
                </a:r>
                <a:r>
                  <a:rPr lang="en-AU" sz="2800" dirty="0" smtClean="0"/>
                  <a:t>											  P in </a:t>
                </a:r>
                <a:r>
                  <a:rPr lang="en-AU" sz="2800" dirty="0" err="1" smtClean="0"/>
                  <a:t>kPa</a:t>
                </a:r>
                <a:endParaRPr lang="en-AU" sz="2800" dirty="0" smtClean="0"/>
              </a:p>
              <a:p>
                <a:r>
                  <a:rPr lang="en-AU" sz="2800" dirty="0"/>
                  <a:t> </a:t>
                </a:r>
                <a:r>
                  <a:rPr lang="en-AU" sz="2800" dirty="0" smtClean="0"/>
                  <a:t>                                                                        T in K</a:t>
                </a:r>
                <a:endParaRPr lang="en-AU" sz="28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776" y="1492424"/>
                <a:ext cx="11017224" cy="4278094"/>
              </a:xfrm>
              <a:prstGeom prst="rect">
                <a:avLst/>
              </a:prstGeom>
              <a:blipFill>
                <a:blip r:embed="rId3"/>
                <a:stretch>
                  <a:fillRect l="-996" t="-1567" b="-299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/>
          <p:cNvSpPr/>
          <p:nvPr/>
        </p:nvSpPr>
        <p:spPr>
          <a:xfrm>
            <a:off x="8086576" y="5668888"/>
            <a:ext cx="34772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dirty="0" smtClean="0"/>
              <a:t>R = 8.314 </a:t>
            </a:r>
            <a:r>
              <a:rPr lang="en-AU" sz="2800" dirty="0"/>
              <a:t>J K</a:t>
            </a:r>
            <a:r>
              <a:rPr lang="en-AU" sz="2800" baseline="30000" dirty="0"/>
              <a:t>-1</a:t>
            </a:r>
            <a:r>
              <a:rPr lang="en-AU" sz="2800" dirty="0"/>
              <a:t> mol</a:t>
            </a:r>
            <a:r>
              <a:rPr lang="en-AU" sz="2800" baseline="30000" dirty="0"/>
              <a:t>-1</a:t>
            </a:r>
            <a:endParaRPr lang="en-AU" sz="2800" baseline="30000" dirty="0"/>
          </a:p>
        </p:txBody>
      </p:sp>
    </p:spTree>
    <p:extLst>
      <p:ext uri="{BB962C8B-B14F-4D97-AF65-F5344CB8AC3E}">
        <p14:creationId xmlns:p14="http://schemas.microsoft.com/office/powerpoint/2010/main" val="358648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381448" y="94928"/>
            <a:ext cx="9144000" cy="533400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sz="8000" kern="1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r>
              <a:rPr lang="en-US" altLang="en-US" sz="4000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</a:rPr>
              <a:t>Ideal Gases</a:t>
            </a:r>
            <a:endParaRPr lang="en-US" altLang="en-US" sz="4000" dirty="0" smtClean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525736" y="1728309"/>
            <a:ext cx="11953328" cy="8064896"/>
          </a:xfrm>
          <a:prstGeom prst="rect">
            <a:avLst/>
          </a:prstGeom>
        </p:spPr>
        <p:txBody>
          <a:bodyPr/>
          <a:lstStyle>
            <a:lvl1pPr algn="l" defTabSz="584200" rtl="0" eaLnBrk="0" fontAlgn="base" hangingPunct="0">
              <a:spcBef>
                <a:spcPts val="4200"/>
              </a:spcBef>
              <a:spcAft>
                <a:spcPct val="0"/>
              </a:spcAft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1pPr>
            <a:lvl2pPr marL="228600" algn="l" defTabSz="584200" rtl="0" eaLnBrk="0" fontAlgn="base" hangingPunct="0">
              <a:spcBef>
                <a:spcPts val="4200"/>
              </a:spcBef>
              <a:spcAft>
                <a:spcPct val="0"/>
              </a:spcAft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2pPr>
            <a:lvl3pPr marL="457200" algn="l" defTabSz="584200" rtl="0" eaLnBrk="0" fontAlgn="base" hangingPunct="0">
              <a:spcBef>
                <a:spcPts val="4200"/>
              </a:spcBef>
              <a:spcAft>
                <a:spcPct val="0"/>
              </a:spcAft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3pPr>
            <a:lvl4pPr marL="685800" algn="l" defTabSz="584200" rtl="0" eaLnBrk="0" fontAlgn="base" hangingPunct="0">
              <a:spcBef>
                <a:spcPts val="4200"/>
              </a:spcBef>
              <a:spcAft>
                <a:spcPct val="0"/>
              </a:spcAft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4pPr>
            <a:lvl5pPr marL="914400" algn="l" defTabSz="584200" rtl="0" eaLnBrk="0" fontAlgn="base" hangingPunct="0">
              <a:spcBef>
                <a:spcPts val="4200"/>
              </a:spcBef>
              <a:spcAft>
                <a:spcPct val="0"/>
              </a:spcAft>
              <a:defRPr sz="3600" kern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1638" indent="-401638">
              <a:spcBef>
                <a:spcPct val="10000"/>
              </a:spcBef>
            </a:pPr>
            <a:r>
              <a:rPr lang="en-US" altLang="en-US" dirty="0" smtClean="0">
                <a:latin typeface="Arial" panose="020B0604020202020204" pitchFamily="34" charset="0"/>
              </a:rPr>
              <a:t>An “ideal” gas exhibits certain theoretical properties.  Specifically, an ideal gas …</a:t>
            </a:r>
          </a:p>
          <a:p>
            <a:pPr marL="1028700" lvl="2" indent="-571500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en-US" dirty="0" smtClean="0">
                <a:latin typeface="Arial" panose="020B0604020202020204" pitchFamily="34" charset="0"/>
              </a:rPr>
              <a:t>Obeys all of the gas laws under all conditions.</a:t>
            </a:r>
          </a:p>
          <a:p>
            <a:pPr marL="1028700" lvl="2" indent="-571500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en-US" dirty="0" smtClean="0">
                <a:latin typeface="Arial" panose="020B0604020202020204" pitchFamily="34" charset="0"/>
              </a:rPr>
              <a:t>Does not condense into a liquid when cooled.</a:t>
            </a:r>
          </a:p>
          <a:p>
            <a:pPr marL="1028700" lvl="2" indent="-571500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en-US" dirty="0" smtClean="0">
                <a:latin typeface="Arial" panose="020B0604020202020204" pitchFamily="34" charset="0"/>
              </a:rPr>
              <a:t>Shows perfectly straight lines when its V and T &amp; P and T relationships are plotted on a graph.</a:t>
            </a:r>
          </a:p>
          <a:p>
            <a:pPr lvl="2" indent="0">
              <a:spcBef>
                <a:spcPct val="10000"/>
              </a:spcBef>
            </a:pPr>
            <a:endParaRPr lang="en-US" altLang="en-US" dirty="0" smtClean="0">
              <a:latin typeface="Arial" panose="020B0604020202020204" pitchFamily="34" charset="0"/>
            </a:endParaRPr>
          </a:p>
          <a:p>
            <a:pPr marL="401638" indent="-401638">
              <a:spcBef>
                <a:spcPct val="10000"/>
              </a:spcBef>
            </a:pPr>
            <a:r>
              <a:rPr lang="en-US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 reality, there are no gases that fit this definition perfectly.  We assume that gases are ideal to simplify our calculations.</a:t>
            </a:r>
            <a:endParaRPr lang="en-US" alt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144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1893888" y="196280"/>
            <a:ext cx="91440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Arial" panose="020B0604020202020204" pitchFamily="34" charset="0"/>
                <a:ea typeface="+mj-ea"/>
                <a:cs typeface="+mj-cs"/>
              </a:rPr>
              <a:t>Sample problems</a:t>
            </a:r>
          </a:p>
        </p:txBody>
      </p:sp>
      <p:sp>
        <p:nvSpPr>
          <p:cNvPr id="4" name="Rectangle 9"/>
          <p:cNvSpPr>
            <a:spLocks noChangeArrowheads="1"/>
          </p:cNvSpPr>
          <p:nvPr/>
        </p:nvSpPr>
        <p:spPr bwMode="auto">
          <a:xfrm>
            <a:off x="2253928" y="1636440"/>
            <a:ext cx="89154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>
              <a:lnSpc>
                <a:spcPct val="95000"/>
              </a:lnSpc>
            </a:pPr>
            <a:r>
              <a:rPr lang="en-US" altLang="en-US" sz="3200" dirty="0" smtClean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How many moles of H</a:t>
            </a:r>
            <a:r>
              <a:rPr lang="en-US" altLang="en-US" sz="3200" b="1" baseline="-25000" dirty="0" smtClean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2</a:t>
            </a:r>
            <a:r>
              <a:rPr lang="en-US" altLang="en-US" sz="3200" dirty="0" smtClean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 is in a 3.1 L sample of  H</a:t>
            </a:r>
            <a:r>
              <a:rPr lang="en-US" altLang="en-US" sz="3200" baseline="-25000" dirty="0" smtClean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2</a:t>
            </a:r>
            <a:r>
              <a:rPr lang="en-US" altLang="en-US" sz="3200" dirty="0" smtClean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 measured at 300 </a:t>
            </a:r>
            <a:r>
              <a:rPr lang="en-US" altLang="en-US" sz="3200" dirty="0" err="1" smtClean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kPa</a:t>
            </a:r>
            <a:r>
              <a:rPr lang="en-US" altLang="en-US" sz="3200" dirty="0" smtClean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 and 20</a:t>
            </a:r>
            <a:r>
              <a:rPr lang="en-US" altLang="en-US" sz="3200" b="1" dirty="0" smtClean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°</a:t>
            </a:r>
            <a:r>
              <a:rPr lang="en-US" altLang="en-US" sz="3200" dirty="0" smtClean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+mn-cs"/>
              </a:rPr>
              <a:t>C?</a:t>
            </a:r>
          </a:p>
        </p:txBody>
      </p:sp>
      <p:sp>
        <p:nvSpPr>
          <p:cNvPr id="5" name="Rectangle 10"/>
          <p:cNvSpPr>
            <a:spLocks noChangeArrowheads="1"/>
          </p:cNvSpPr>
          <p:nvPr/>
        </p:nvSpPr>
        <p:spPr bwMode="auto">
          <a:xfrm>
            <a:off x="2177728" y="3389040"/>
            <a:ext cx="19050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342900" indent="-3429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>
              <a:spcBef>
                <a:spcPct val="15000"/>
              </a:spcBef>
            </a:pPr>
            <a:r>
              <a:rPr lang="en-US" altLang="en-US" sz="3200" smtClean="0">
                <a:solidFill>
                  <a:srgbClr val="003300"/>
                </a:solidFill>
                <a:latin typeface="Arial" panose="020B0604020202020204" pitchFamily="34" charset="0"/>
                <a:ea typeface="+mn-ea"/>
                <a:cs typeface="+mn-cs"/>
              </a:rPr>
              <a:t>PV = nRT</a:t>
            </a:r>
            <a:endParaRPr lang="en-US" altLang="en-US" sz="3200" smtClean="0">
              <a:solidFill>
                <a:srgbClr val="003300"/>
              </a:solidFill>
              <a:latin typeface="Arial" panose="020B0604020202020204" pitchFamily="34" charset="0"/>
              <a:ea typeface="+mn-ea"/>
              <a:cs typeface="+mn-cs"/>
              <a:sym typeface="Symbol" panose="05050102010706020507" pitchFamily="18" charset="2"/>
            </a:endParaRPr>
          </a:p>
        </p:txBody>
      </p:sp>
      <p:sp>
        <p:nvSpPr>
          <p:cNvPr id="6" name="Rectangle 11"/>
          <p:cNvSpPr>
            <a:spLocks noChangeArrowheads="1"/>
          </p:cNvSpPr>
          <p:nvPr/>
        </p:nvSpPr>
        <p:spPr bwMode="auto">
          <a:xfrm>
            <a:off x="2025328" y="3922440"/>
            <a:ext cx="90678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342900" indent="-3429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>
              <a:spcBef>
                <a:spcPct val="15000"/>
              </a:spcBef>
            </a:pPr>
            <a:r>
              <a:rPr lang="en-US" altLang="en-US" sz="3200" smtClean="0">
                <a:solidFill>
                  <a:srgbClr val="003300"/>
                </a:solidFill>
                <a:latin typeface="Arial" panose="020B0604020202020204" pitchFamily="34" charset="0"/>
                <a:ea typeface="+mn-ea"/>
                <a:cs typeface="+mn-cs"/>
              </a:rPr>
              <a:t>(300 kPa)(3.1 L) = n (8.31 kPa</a:t>
            </a:r>
            <a:r>
              <a:rPr lang="en-US" altLang="en-US" sz="3200" smtClean="0">
                <a:solidFill>
                  <a:srgbClr val="003300"/>
                </a:solidFill>
                <a:latin typeface="Arial" panose="020B0604020202020204" pitchFamily="34" charset="0"/>
                <a:ea typeface="+mn-ea"/>
                <a:cs typeface="+mn-cs"/>
                <a:sym typeface="Symbol" panose="05050102010706020507" pitchFamily="18" charset="2"/>
              </a:rPr>
              <a:t>•L</a:t>
            </a:r>
            <a:r>
              <a:rPr lang="en-US" altLang="en-US" sz="3200" smtClean="0">
                <a:solidFill>
                  <a:srgbClr val="003300"/>
                </a:solidFill>
                <a:latin typeface="Arial" panose="020B0604020202020204" pitchFamily="34" charset="0"/>
                <a:ea typeface="+mn-ea"/>
                <a:cs typeface="+mn-cs"/>
              </a:rPr>
              <a:t>/K</a:t>
            </a:r>
            <a:r>
              <a:rPr lang="en-US" altLang="en-US" sz="3200" smtClean="0">
                <a:solidFill>
                  <a:srgbClr val="003300"/>
                </a:solidFill>
                <a:latin typeface="Arial" panose="020B0604020202020204" pitchFamily="34" charset="0"/>
                <a:ea typeface="+mn-ea"/>
                <a:cs typeface="+mn-cs"/>
                <a:sym typeface="Symbol" panose="05050102010706020507" pitchFamily="18" charset="2"/>
              </a:rPr>
              <a:t>•</a:t>
            </a:r>
            <a:r>
              <a:rPr lang="en-US" altLang="en-US" sz="3200" smtClean="0">
                <a:solidFill>
                  <a:srgbClr val="003300"/>
                </a:solidFill>
                <a:latin typeface="Arial" panose="020B0604020202020204" pitchFamily="34" charset="0"/>
                <a:ea typeface="+mn-ea"/>
                <a:cs typeface="+mn-cs"/>
              </a:rPr>
              <a:t>mol)(293 K)</a:t>
            </a:r>
          </a:p>
        </p:txBody>
      </p: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2482528" y="4379640"/>
            <a:ext cx="4953000" cy="1046163"/>
            <a:chOff x="576" y="1632"/>
            <a:chExt cx="2880" cy="659"/>
          </a:xfrm>
        </p:grpSpPr>
        <p:grpSp>
          <p:nvGrpSpPr>
            <p:cNvPr id="8" name="Group 33"/>
            <p:cNvGrpSpPr>
              <a:grpSpLocks/>
            </p:cNvGrpSpPr>
            <p:nvPr/>
          </p:nvGrpSpPr>
          <p:grpSpPr bwMode="auto">
            <a:xfrm>
              <a:off x="576" y="1946"/>
              <a:ext cx="2880" cy="345"/>
              <a:chOff x="576" y="1946"/>
              <a:chExt cx="2880" cy="345"/>
            </a:xfrm>
          </p:grpSpPr>
          <p:sp>
            <p:nvSpPr>
              <p:cNvPr id="10" name="Line 13"/>
              <p:cNvSpPr>
                <a:spLocks noChangeShapeType="1"/>
              </p:cNvSpPr>
              <p:nvPr/>
            </p:nvSpPr>
            <p:spPr bwMode="auto">
              <a:xfrm>
                <a:off x="624" y="1946"/>
                <a:ext cx="2832" cy="0"/>
              </a:xfrm>
              <a:prstGeom prst="line">
                <a:avLst/>
              </a:prstGeom>
              <a:noFill/>
              <a:ln w="38100">
                <a:solidFill>
                  <a:srgbClr val="0033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914400"/>
                <a:endParaRPr lang="en-AU" smtClean="0">
                  <a:latin typeface="Times New Roman" panose="02020603050405020304" pitchFamily="18" charset="0"/>
                  <a:ea typeface="+mn-ea"/>
                  <a:cs typeface="+mn-cs"/>
                </a:endParaRPr>
              </a:p>
            </p:txBody>
          </p:sp>
          <p:sp>
            <p:nvSpPr>
              <p:cNvPr id="11" name="Rectangle 14"/>
              <p:cNvSpPr>
                <a:spLocks noChangeArrowheads="1"/>
              </p:cNvSpPr>
              <p:nvPr/>
            </p:nvSpPr>
            <p:spPr bwMode="auto">
              <a:xfrm>
                <a:off x="576" y="1955"/>
                <a:ext cx="2880" cy="33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 marL="342900" indent="-342900">
                  <a:defRPr sz="3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3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3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3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3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defTabSz="914400">
                  <a:spcBef>
                    <a:spcPct val="15000"/>
                  </a:spcBef>
                </a:pPr>
                <a:r>
                  <a:rPr lang="en-US" altLang="en-US" sz="3200" smtClean="0">
                    <a:solidFill>
                      <a:srgbClr val="003300"/>
                    </a:solidFill>
                    <a:latin typeface="Arial" panose="020B0604020202020204" pitchFamily="34" charset="0"/>
                    <a:ea typeface="+mn-ea"/>
                    <a:cs typeface="+mn-cs"/>
                  </a:rPr>
                  <a:t>(8.31 kPa</a:t>
                </a:r>
                <a:r>
                  <a:rPr lang="en-US" altLang="en-US" sz="3200" smtClean="0">
                    <a:solidFill>
                      <a:srgbClr val="003300"/>
                    </a:solidFill>
                    <a:latin typeface="Arial" panose="020B0604020202020204" pitchFamily="34" charset="0"/>
                    <a:ea typeface="+mn-ea"/>
                    <a:cs typeface="+mn-cs"/>
                    <a:sym typeface="Symbol" panose="05050102010706020507" pitchFamily="18" charset="2"/>
                  </a:rPr>
                  <a:t>•L</a:t>
                </a:r>
                <a:r>
                  <a:rPr lang="en-US" altLang="en-US" sz="3200" smtClean="0">
                    <a:solidFill>
                      <a:srgbClr val="003300"/>
                    </a:solidFill>
                    <a:latin typeface="Arial" panose="020B0604020202020204" pitchFamily="34" charset="0"/>
                    <a:ea typeface="+mn-ea"/>
                    <a:cs typeface="+mn-cs"/>
                  </a:rPr>
                  <a:t>/K</a:t>
                </a:r>
                <a:r>
                  <a:rPr lang="en-US" altLang="en-US" sz="3200" smtClean="0">
                    <a:solidFill>
                      <a:srgbClr val="003300"/>
                    </a:solidFill>
                    <a:latin typeface="Arial" panose="020B0604020202020204" pitchFamily="34" charset="0"/>
                    <a:ea typeface="+mn-ea"/>
                    <a:cs typeface="+mn-cs"/>
                    <a:sym typeface="Symbol" panose="05050102010706020507" pitchFamily="18" charset="2"/>
                  </a:rPr>
                  <a:t>•</a:t>
                </a:r>
                <a:r>
                  <a:rPr lang="en-US" altLang="en-US" sz="3200" smtClean="0">
                    <a:solidFill>
                      <a:srgbClr val="003300"/>
                    </a:solidFill>
                    <a:latin typeface="Arial" panose="020B0604020202020204" pitchFamily="34" charset="0"/>
                    <a:ea typeface="+mn-ea"/>
                    <a:cs typeface="+mn-cs"/>
                  </a:rPr>
                  <a:t>mol)(293 K)</a:t>
                </a:r>
              </a:p>
            </p:txBody>
          </p:sp>
        </p:grpSp>
        <p:sp>
          <p:nvSpPr>
            <p:cNvPr id="9" name="Rectangle 16"/>
            <p:cNvSpPr>
              <a:spLocks noChangeArrowheads="1"/>
            </p:cNvSpPr>
            <p:nvPr/>
          </p:nvSpPr>
          <p:spPr bwMode="auto">
            <a:xfrm>
              <a:off x="576" y="1632"/>
              <a:ext cx="2832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342900" indent="-342900">
                <a:defRPr sz="3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defTabSz="914400">
                <a:spcBef>
                  <a:spcPct val="15000"/>
                </a:spcBef>
              </a:pPr>
              <a:r>
                <a:rPr lang="en-US" altLang="en-US" sz="3200" smtClean="0">
                  <a:solidFill>
                    <a:srgbClr val="003300"/>
                  </a:solidFill>
                  <a:latin typeface="Arial" panose="020B0604020202020204" pitchFamily="34" charset="0"/>
                  <a:ea typeface="+mn-ea"/>
                  <a:cs typeface="+mn-cs"/>
                </a:rPr>
                <a:t>(300 kPa)(3.1 L)</a:t>
              </a:r>
            </a:p>
          </p:txBody>
        </p:sp>
      </p:grpSp>
      <p:sp>
        <p:nvSpPr>
          <p:cNvPr id="12" name="Rectangle 18"/>
          <p:cNvSpPr>
            <a:spLocks noChangeArrowheads="1"/>
          </p:cNvSpPr>
          <p:nvPr/>
        </p:nvSpPr>
        <p:spPr bwMode="auto">
          <a:xfrm>
            <a:off x="7740328" y="4608240"/>
            <a:ext cx="29718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342900" indent="-3429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>
              <a:spcBef>
                <a:spcPct val="15000"/>
              </a:spcBef>
            </a:pPr>
            <a:r>
              <a:rPr lang="en-US" altLang="en-US" sz="3200" smtClean="0">
                <a:solidFill>
                  <a:srgbClr val="003300"/>
                </a:solidFill>
                <a:latin typeface="Arial" panose="020B0604020202020204" pitchFamily="34" charset="0"/>
                <a:ea typeface="+mn-ea"/>
                <a:cs typeface="+mn-cs"/>
              </a:rPr>
              <a:t>= n = 0.38 mol</a:t>
            </a:r>
          </a:p>
        </p:txBody>
      </p:sp>
      <p:sp>
        <p:nvSpPr>
          <p:cNvPr id="13" name="Rectangle 23"/>
          <p:cNvSpPr>
            <a:spLocks noChangeArrowheads="1"/>
          </p:cNvSpPr>
          <p:nvPr/>
        </p:nvSpPr>
        <p:spPr bwMode="auto">
          <a:xfrm>
            <a:off x="4235128" y="3389040"/>
            <a:ext cx="6705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/>
          <a:lstStyle>
            <a:lvl1pPr marL="342900" indent="-3429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defTabSz="914400">
              <a:spcBef>
                <a:spcPct val="20000"/>
              </a:spcBef>
            </a:pPr>
            <a:r>
              <a:rPr lang="en-US" altLang="en-US" sz="3200" smtClean="0">
                <a:solidFill>
                  <a:srgbClr val="003300"/>
                </a:solidFill>
                <a:latin typeface="Arial" panose="020B0604020202020204" pitchFamily="34" charset="0"/>
                <a:ea typeface="+mn-ea"/>
                <a:cs typeface="+mn-cs"/>
              </a:rPr>
              <a:t>P = 300 kPa, V = 3.1 L, T = 293 K</a:t>
            </a:r>
          </a:p>
        </p:txBody>
      </p:sp>
    </p:spTree>
    <p:extLst>
      <p:ext uri="{BB962C8B-B14F-4D97-AF65-F5344CB8AC3E}">
        <p14:creationId xmlns:p14="http://schemas.microsoft.com/office/powerpoint/2010/main" val="4264348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  <p:bldP spid="5" grpId="0" autoUpdateAnimBg="0"/>
      <p:bldP spid="6" grpId="0" autoUpdateAnimBg="0"/>
      <p:bldP spid="12" grpId="0" autoUpdateAnimBg="0"/>
      <p:bldP spid="13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>
          <a:xfrm>
            <a:off x="885776" y="124272"/>
            <a:ext cx="11099800" cy="1119932"/>
          </a:xfrm>
        </p:spPr>
        <p:txBody>
          <a:bodyPr/>
          <a:lstStyle/>
          <a:p>
            <a:r>
              <a:rPr lang="en-AU" altLang="en-US" dirty="0" smtClean="0"/>
              <a:t>In summary</a:t>
            </a:r>
          </a:p>
        </p:txBody>
      </p:sp>
      <p:pic>
        <p:nvPicPr>
          <p:cNvPr id="21507" name="Picture 2" descr="Image result for volume vs temperature graph ideal ga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41960" y="2140496"/>
            <a:ext cx="7345363" cy="6226175"/>
          </a:xfrm>
          <a:noFill/>
        </p:spPr>
      </p:pic>
      <p:sp>
        <p:nvSpPr>
          <p:cNvPr id="2" name="TextBox 1"/>
          <p:cNvSpPr txBox="1"/>
          <p:nvPr/>
        </p:nvSpPr>
        <p:spPr>
          <a:xfrm>
            <a:off x="309712" y="1132384"/>
            <a:ext cx="2448272" cy="193899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AU" sz="2400" dirty="0" smtClean="0">
                <a:solidFill>
                  <a:srgbClr val="0070C0"/>
                </a:solidFill>
              </a:rPr>
              <a:t>Pressure inversely proportional to volume (n, T constant)</a:t>
            </a:r>
            <a:endParaRPr lang="en-AU" sz="2400" dirty="0">
              <a:solidFill>
                <a:srgbClr val="0070C0"/>
              </a:solidFill>
            </a:endParaRPr>
          </a:p>
        </p:txBody>
      </p:sp>
      <p:cxnSp>
        <p:nvCxnSpPr>
          <p:cNvPr id="4" name="Elbow Connector 3"/>
          <p:cNvCxnSpPr>
            <a:stCxn id="2" idx="2"/>
          </p:cNvCxnSpPr>
          <p:nvPr/>
        </p:nvCxnSpPr>
        <p:spPr bwMode="auto">
          <a:xfrm rot="16200000" flipH="1">
            <a:off x="1855272" y="2749952"/>
            <a:ext cx="365264" cy="1008112"/>
          </a:xfrm>
          <a:prstGeom prst="bentConnector2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 cap="flat" cmpd="sng" algn="ctr">
            <a:solidFill>
              <a:srgbClr val="0070C0"/>
            </a:solidFill>
            <a:prstDash val="solid"/>
            <a:miter lim="0"/>
            <a:headEnd type="none" w="med" len="med"/>
            <a:tailEnd type="triangle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</p:cxnSp>
      <p:sp>
        <p:nvSpPr>
          <p:cNvPr id="7" name="TextBox 6"/>
          <p:cNvSpPr txBox="1"/>
          <p:nvPr/>
        </p:nvSpPr>
        <p:spPr>
          <a:xfrm>
            <a:off x="10174808" y="1258557"/>
            <a:ext cx="2448272" cy="193899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AU" sz="2400" dirty="0" smtClean="0">
                <a:solidFill>
                  <a:srgbClr val="0070C0"/>
                </a:solidFill>
              </a:rPr>
              <a:t>Volume is directly proportional to temperature (n, P constant)</a:t>
            </a:r>
            <a:endParaRPr lang="en-AU" sz="2400" dirty="0">
              <a:solidFill>
                <a:srgbClr val="0070C0"/>
              </a:solidFill>
            </a:endParaRPr>
          </a:p>
        </p:txBody>
      </p:sp>
      <p:cxnSp>
        <p:nvCxnSpPr>
          <p:cNvPr id="6" name="Elbow Connector 5"/>
          <p:cNvCxnSpPr>
            <a:stCxn id="7" idx="2"/>
          </p:cNvCxnSpPr>
          <p:nvPr/>
        </p:nvCxnSpPr>
        <p:spPr bwMode="auto">
          <a:xfrm rot="5400000">
            <a:off x="10415303" y="2813038"/>
            <a:ext cx="599131" cy="1368152"/>
          </a:xfrm>
          <a:prstGeom prst="bentConnector2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 cap="flat" cmpd="sng" algn="ctr">
            <a:solidFill>
              <a:srgbClr val="0070C0"/>
            </a:solidFill>
            <a:prstDash val="solid"/>
            <a:miter lim="0"/>
            <a:headEnd type="none" w="med" len="med"/>
            <a:tailEnd type="triangle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</p:cxnSp>
      <p:sp>
        <p:nvSpPr>
          <p:cNvPr id="10" name="TextBox 9"/>
          <p:cNvSpPr txBox="1"/>
          <p:nvPr/>
        </p:nvSpPr>
        <p:spPr>
          <a:xfrm>
            <a:off x="359606" y="7380852"/>
            <a:ext cx="2448272" cy="193899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AU" sz="2400" dirty="0" smtClean="0">
                <a:solidFill>
                  <a:srgbClr val="0070C0"/>
                </a:solidFill>
              </a:rPr>
              <a:t>Pressure directly proportional to temperature (n, V constant)</a:t>
            </a:r>
            <a:endParaRPr lang="en-AU" sz="2400" dirty="0">
              <a:solidFill>
                <a:srgbClr val="0070C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178282" y="7196186"/>
            <a:ext cx="2448272" cy="230832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AU" sz="2400" dirty="0" smtClean="0">
                <a:solidFill>
                  <a:srgbClr val="0070C0"/>
                </a:solidFill>
              </a:rPr>
              <a:t>If we plot 1/P vs V we get a linear relations NOTE – this is still inversely proportional</a:t>
            </a:r>
            <a:endParaRPr lang="en-AU" sz="2400" dirty="0">
              <a:solidFill>
                <a:srgbClr val="0070C0"/>
              </a:solidFill>
            </a:endParaRPr>
          </a:p>
        </p:txBody>
      </p:sp>
      <p:cxnSp>
        <p:nvCxnSpPr>
          <p:cNvPr id="9" name="Elbow Connector 8"/>
          <p:cNvCxnSpPr>
            <a:stCxn id="10" idx="0"/>
          </p:cNvCxnSpPr>
          <p:nvPr/>
        </p:nvCxnSpPr>
        <p:spPr bwMode="auto">
          <a:xfrm rot="5400000" flipH="1" flipV="1">
            <a:off x="1663864" y="6236838"/>
            <a:ext cx="1063892" cy="1224136"/>
          </a:xfrm>
          <a:prstGeom prst="bentConnector2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 cap="flat" cmpd="sng" algn="ctr">
            <a:solidFill>
              <a:srgbClr val="0070C0"/>
            </a:solidFill>
            <a:prstDash val="solid"/>
            <a:miter lim="0"/>
            <a:headEnd type="none" w="med" len="med"/>
            <a:tailEnd type="triangle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</p:cxnSp>
      <p:cxnSp>
        <p:nvCxnSpPr>
          <p:cNvPr id="13" name="Elbow Connector 12"/>
          <p:cNvCxnSpPr>
            <a:stCxn id="11" idx="0"/>
          </p:cNvCxnSpPr>
          <p:nvPr/>
        </p:nvCxnSpPr>
        <p:spPr bwMode="auto">
          <a:xfrm rot="16200000" flipV="1">
            <a:off x="10312996" y="6106764"/>
            <a:ext cx="951234" cy="1227610"/>
          </a:xfrm>
          <a:prstGeom prst="bentConnector2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 cap="flat" cmpd="sng" algn="ctr">
            <a:solidFill>
              <a:srgbClr val="0070C0"/>
            </a:solidFill>
            <a:prstDash val="solid"/>
            <a:miter lim="0"/>
            <a:headEnd type="none" w="med" len="med"/>
            <a:tailEnd type="triangle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5696" y="196280"/>
            <a:ext cx="10081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Videos</a:t>
            </a:r>
            <a:endParaRPr lang="en-AU" dirty="0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0" y="772344"/>
            <a:ext cx="844661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</p:cxnSp>
      <p:sp>
        <p:nvSpPr>
          <p:cNvPr id="4" name="TextBox 3"/>
          <p:cNvSpPr txBox="1"/>
          <p:nvPr/>
        </p:nvSpPr>
        <p:spPr>
          <a:xfrm>
            <a:off x="1029792" y="1348408"/>
            <a:ext cx="107291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hlinkClick r:id="rId3"/>
              </a:rPr>
              <a:t>https://www.youtube.com/watch?v=o3f_VJ87Df0</a:t>
            </a:r>
            <a:endParaRPr lang="en-AU" dirty="0" smtClean="0"/>
          </a:p>
          <a:p>
            <a:endParaRPr lang="en-AU" dirty="0"/>
          </a:p>
          <a:p>
            <a:r>
              <a:rPr lang="en-AU" dirty="0" smtClean="0">
                <a:hlinkClick r:id="rId4"/>
              </a:rPr>
              <a:t>https://www.youtube.com/watch?v=robEY-idcLU</a:t>
            </a:r>
            <a:endParaRPr lang="en-AU" dirty="0" smtClean="0"/>
          </a:p>
          <a:p>
            <a:endParaRPr lang="en-AU" dirty="0"/>
          </a:p>
          <a:p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52" y="3652664"/>
            <a:ext cx="7368695" cy="56886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70552" y="4210730"/>
            <a:ext cx="46085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Ideal gas law – we will be learning to use this relationship tomorrow.</a:t>
            </a:r>
          </a:p>
        </p:txBody>
      </p:sp>
    </p:spTree>
    <p:extLst>
      <p:ext uri="{BB962C8B-B14F-4D97-AF65-F5344CB8AC3E}">
        <p14:creationId xmlns:p14="http://schemas.microsoft.com/office/powerpoint/2010/main" val="2986277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5696" y="196280"/>
            <a:ext cx="10081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Ideal Gas Law</a:t>
            </a:r>
            <a:endParaRPr lang="en-AU" dirty="0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0" y="772344"/>
            <a:ext cx="844661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</p:cxn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309712" y="1272742"/>
            <a:ext cx="75438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dirty="0" smtClean="0">
                <a:latin typeface="+mn-lt"/>
              </a:rPr>
              <a:t>Measurable properties </a:t>
            </a:r>
            <a:r>
              <a:rPr lang="en-US" altLang="en-US" dirty="0">
                <a:latin typeface="+mn-lt"/>
              </a:rPr>
              <a:t>of a </a:t>
            </a:r>
            <a:r>
              <a:rPr lang="en-US" altLang="en-US" dirty="0" smtClean="0">
                <a:latin typeface="+mn-lt"/>
              </a:rPr>
              <a:t>gas:</a:t>
            </a:r>
            <a:endParaRPr lang="en-US" altLang="en-US" dirty="0">
              <a:latin typeface="+mn-lt"/>
            </a:endParaRP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1677864" y="2041390"/>
            <a:ext cx="936104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742950" indent="-742950" eaLnBrk="1" hangingPunct="1">
              <a:spcBef>
                <a:spcPct val="50000"/>
              </a:spcBef>
              <a:buFont typeface="+mj-lt"/>
              <a:buAutoNum type="alphaLcParenR"/>
            </a:pPr>
            <a:r>
              <a:rPr lang="en-US" altLang="en-US" dirty="0" smtClean="0">
                <a:latin typeface="+mn-lt"/>
              </a:rPr>
              <a:t>Amount of gas </a:t>
            </a:r>
            <a:r>
              <a:rPr lang="en-US" altLang="en-US" dirty="0">
                <a:latin typeface="+mn-lt"/>
              </a:rPr>
              <a:t>- moles - symbol is n</a:t>
            </a:r>
          </a:p>
        </p:txBody>
      </p: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1677864" y="2846171"/>
            <a:ext cx="76962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742950" indent="-742950" eaLnBrk="1" hangingPunct="1">
              <a:spcBef>
                <a:spcPct val="50000"/>
              </a:spcBef>
              <a:buFont typeface="+mj-lt"/>
              <a:buAutoNum type="alphaLcParenR" startAt="2"/>
            </a:pPr>
            <a:r>
              <a:rPr lang="en-US" altLang="en-US" dirty="0" smtClean="0">
                <a:latin typeface="+mn-lt"/>
              </a:rPr>
              <a:t>Pressure </a:t>
            </a:r>
            <a:r>
              <a:rPr lang="en-US" altLang="en-US" dirty="0">
                <a:latin typeface="+mn-lt"/>
              </a:rPr>
              <a:t>- symbol is P</a:t>
            </a:r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1677864" y="3597103"/>
            <a:ext cx="74676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742950" indent="-742950" eaLnBrk="1" hangingPunct="1">
              <a:spcBef>
                <a:spcPct val="50000"/>
              </a:spcBef>
              <a:buFont typeface="+mj-lt"/>
              <a:buAutoNum type="alphaLcParenR" startAt="3"/>
            </a:pPr>
            <a:r>
              <a:rPr lang="en-US" altLang="en-US" dirty="0" smtClean="0">
                <a:latin typeface="+mn-lt"/>
              </a:rPr>
              <a:t>Volume </a:t>
            </a:r>
            <a:r>
              <a:rPr lang="en-US" altLang="en-US" dirty="0">
                <a:latin typeface="+mn-lt"/>
              </a:rPr>
              <a:t>- symbol is V</a:t>
            </a:r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1677864" y="4348035"/>
            <a:ext cx="7848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742950" indent="-742950" eaLnBrk="1" hangingPunct="1">
              <a:spcBef>
                <a:spcPct val="50000"/>
              </a:spcBef>
              <a:buFont typeface="+mj-lt"/>
              <a:buAutoNum type="alphaLcParenR" startAt="4"/>
            </a:pPr>
            <a:r>
              <a:rPr lang="en-US" altLang="en-US" dirty="0" smtClean="0">
                <a:latin typeface="+mn-lt"/>
              </a:rPr>
              <a:t>Temperature - symbol </a:t>
            </a:r>
            <a:r>
              <a:rPr lang="en-US" altLang="en-US" dirty="0">
                <a:latin typeface="+mn-lt"/>
              </a:rPr>
              <a:t>is T</a:t>
            </a:r>
          </a:p>
        </p:txBody>
      </p:sp>
    </p:spTree>
    <p:extLst>
      <p:ext uri="{BB962C8B-B14F-4D97-AF65-F5344CB8AC3E}">
        <p14:creationId xmlns:p14="http://schemas.microsoft.com/office/powerpoint/2010/main" val="904058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  <p:bldP spid="9" grpId="0" autoUpdateAnimBg="0"/>
      <p:bldP spid="10" grpId="0" autoUpdateAnimBg="0"/>
      <p:bldP spid="11" grpId="0" autoUpdateAnimBg="0"/>
      <p:bldP spid="12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>
          <a:xfrm>
            <a:off x="813768" y="196280"/>
            <a:ext cx="11099800" cy="1047924"/>
          </a:xfrm>
        </p:spPr>
        <p:txBody>
          <a:bodyPr/>
          <a:lstStyle/>
          <a:p>
            <a:r>
              <a:rPr lang="en-US" altLang="en-US" dirty="0" smtClean="0"/>
              <a:t>Recall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9010022"/>
              </p:ext>
            </p:extLst>
          </p:nvPr>
        </p:nvGraphicFramePr>
        <p:xfrm>
          <a:off x="669752" y="1420416"/>
          <a:ext cx="11704320" cy="58520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30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9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01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90601">
                <a:tc>
                  <a:txBody>
                    <a:bodyPr/>
                    <a:lstStyle/>
                    <a:p>
                      <a:pPr algn="ctr"/>
                      <a:r>
                        <a:rPr lang="en-US" sz="5100" dirty="0" smtClean="0"/>
                        <a:t>Boyle’s Law</a:t>
                      </a:r>
                      <a:endParaRPr lang="en-US" sz="5100" dirty="0"/>
                    </a:p>
                  </a:txBody>
                  <a:tcPr marL="130048" marR="130048" marT="65013" marB="6501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100" dirty="0" smtClean="0"/>
                        <a:t>Charles’ Law</a:t>
                      </a:r>
                      <a:endParaRPr lang="en-US" sz="5100" dirty="0"/>
                    </a:p>
                  </a:txBody>
                  <a:tcPr marL="130048" marR="130048" marT="65013" marB="6501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100" dirty="0" smtClean="0"/>
                        <a:t>Avogadro’s Law</a:t>
                      </a:r>
                      <a:endParaRPr lang="en-US" sz="5100" dirty="0"/>
                    </a:p>
                  </a:txBody>
                  <a:tcPr marL="130048" marR="130048" marT="65013" marB="6501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90601">
                <a:tc>
                  <a:txBody>
                    <a:bodyPr/>
                    <a:lstStyle/>
                    <a:p>
                      <a:pPr algn="ctr"/>
                      <a:r>
                        <a:rPr lang="en-US" sz="5100" dirty="0" smtClean="0"/>
                        <a:t>V </a:t>
                      </a:r>
                      <a:r>
                        <a:rPr lang="en-US" sz="5100" dirty="0" smtClean="0">
                          <a:sym typeface="Symbol"/>
                        </a:rPr>
                        <a:t> 1/P</a:t>
                      </a:r>
                      <a:endParaRPr lang="en-US" sz="5100" dirty="0"/>
                    </a:p>
                  </a:txBody>
                  <a:tcPr marL="130048" marR="130048" marT="65013" marB="6501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100" dirty="0" smtClean="0"/>
                        <a:t>V</a:t>
                      </a:r>
                      <a:r>
                        <a:rPr lang="en-US" sz="5100" baseline="0" dirty="0" smtClean="0"/>
                        <a:t> </a:t>
                      </a:r>
                      <a:r>
                        <a:rPr lang="en-US" sz="5100" baseline="0" dirty="0" smtClean="0">
                          <a:sym typeface="Symbol"/>
                        </a:rPr>
                        <a:t> T (Kelvin)</a:t>
                      </a:r>
                      <a:endParaRPr lang="en-US" sz="5100" dirty="0"/>
                    </a:p>
                  </a:txBody>
                  <a:tcPr marL="130048" marR="130048" marT="65013" marB="6501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100" dirty="0" smtClean="0"/>
                        <a:t>V </a:t>
                      </a:r>
                      <a:r>
                        <a:rPr lang="en-US" sz="5100" dirty="0" smtClean="0">
                          <a:sym typeface="Symbol"/>
                        </a:rPr>
                        <a:t> n</a:t>
                      </a:r>
                    </a:p>
                    <a:p>
                      <a:pPr algn="ctr"/>
                      <a:endParaRPr lang="en-US" sz="5100" dirty="0"/>
                    </a:p>
                  </a:txBody>
                  <a:tcPr marL="130048" marR="130048" marT="65013" marB="6501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70889">
                <a:tc>
                  <a:txBody>
                    <a:bodyPr/>
                    <a:lstStyle/>
                    <a:p>
                      <a:r>
                        <a:rPr lang="en-US" sz="5100" dirty="0" smtClean="0"/>
                        <a:t>Constant T, n</a:t>
                      </a:r>
                      <a:endParaRPr lang="en-US" sz="5100" dirty="0"/>
                    </a:p>
                  </a:txBody>
                  <a:tcPr marL="130048" marR="130048" marT="65013" marB="65013"/>
                </a:tc>
                <a:tc>
                  <a:txBody>
                    <a:bodyPr/>
                    <a:lstStyle/>
                    <a:p>
                      <a:r>
                        <a:rPr lang="en-US" sz="5100" dirty="0" smtClean="0"/>
                        <a:t>Constant P, n</a:t>
                      </a:r>
                      <a:endParaRPr lang="en-US" sz="5100" dirty="0"/>
                    </a:p>
                  </a:txBody>
                  <a:tcPr marL="130048" marR="130048" marT="65013" marB="65013"/>
                </a:tc>
                <a:tc>
                  <a:txBody>
                    <a:bodyPr/>
                    <a:lstStyle/>
                    <a:p>
                      <a:r>
                        <a:rPr lang="en-US" sz="5100" dirty="0" smtClean="0"/>
                        <a:t>Constant T, P</a:t>
                      </a:r>
                    </a:p>
                    <a:p>
                      <a:endParaRPr lang="en-US" sz="5100" dirty="0"/>
                    </a:p>
                  </a:txBody>
                  <a:tcPr marL="130048" marR="130048" marT="65013" marB="6501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500" name="TextBox 4"/>
          <p:cNvSpPr txBox="1">
            <a:spLocks noChangeArrowheads="1"/>
          </p:cNvSpPr>
          <p:nvPr/>
        </p:nvSpPr>
        <p:spPr bwMode="auto">
          <a:xfrm>
            <a:off x="3694088" y="7685112"/>
            <a:ext cx="6050054" cy="1055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n-US" sz="6258" dirty="0"/>
              <a:t>So V </a:t>
            </a:r>
            <a:r>
              <a:rPr lang="en-US" altLang="en-US" sz="6258" dirty="0">
                <a:sym typeface="Symbol" panose="05050102010706020507" pitchFamily="18" charset="2"/>
              </a:rPr>
              <a:t> 1/P X n X T</a:t>
            </a:r>
            <a:endParaRPr lang="en-US" altLang="en-US" sz="6258" dirty="0"/>
          </a:p>
        </p:txBody>
      </p:sp>
    </p:spTree>
    <p:extLst>
      <p:ext uri="{BB962C8B-B14F-4D97-AF65-F5344CB8AC3E}">
        <p14:creationId xmlns:p14="http://schemas.microsoft.com/office/powerpoint/2010/main" val="57967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>
          <a:xfrm>
            <a:off x="950810" y="196280"/>
            <a:ext cx="11099800" cy="1119932"/>
          </a:xfrm>
        </p:spPr>
        <p:txBody>
          <a:bodyPr/>
          <a:lstStyle/>
          <a:p>
            <a:r>
              <a:rPr lang="en-US" altLang="en-US" dirty="0" smtClean="0"/>
              <a:t>Ideal Gas Law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/>
              <p:cNvSpPr txBox="1"/>
              <p:nvPr/>
            </p:nvSpPr>
            <p:spPr>
              <a:xfrm>
                <a:off x="632058" y="2068488"/>
                <a:ext cx="11737304" cy="63184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2800" dirty="0" smtClean="0"/>
                  <a:t>To turn a proportionality into an equation, insert a constant:</a:t>
                </a:r>
              </a:p>
              <a:p>
                <a:endParaRPr lang="en-AU" sz="2800" dirty="0" smtClean="0"/>
              </a:p>
              <a:p>
                <a:r>
                  <a:rPr lang="en-AU" sz="2800" dirty="0"/>
                  <a:t> </a:t>
                </a:r>
                <a:r>
                  <a:rPr lang="en-AU" sz="2800" dirty="0" smtClean="0"/>
                  <a:t>                 				   </a:t>
                </a:r>
                <a14:m>
                  <m:oMath xmlns:m="http://schemas.openxmlformats.org/officeDocument/2006/math">
                    <m:r>
                      <a:rPr lang="en-AU" sz="40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AU" sz="40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AU" sz="4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4000" b="0" i="1" smtClean="0">
                            <a:latin typeface="Cambria Math" panose="02040503050406030204" pitchFamily="18" charset="0"/>
                          </a:rPr>
                          <m:t>𝑅𝑛𝑇</m:t>
                        </m:r>
                      </m:num>
                      <m:den>
                        <m:r>
                          <a:rPr lang="en-AU" sz="40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den>
                    </m:f>
                  </m:oMath>
                </a14:m>
                <a:endParaRPr lang="en-AU" sz="2800" dirty="0" smtClean="0"/>
              </a:p>
              <a:p>
                <a:endParaRPr lang="en-AU" sz="2800" dirty="0"/>
              </a:p>
              <a:p>
                <a:r>
                  <a:rPr lang="en-AU" sz="2800" dirty="0" smtClean="0"/>
                  <a:t>Or multiple both sides by P:</a:t>
                </a:r>
              </a:p>
              <a:p>
                <a:endParaRPr lang="en-AU" sz="2800" dirty="0" smtClean="0"/>
              </a:p>
              <a:p>
                <a:r>
                  <a:rPr lang="en-AU" sz="2800" dirty="0"/>
                  <a:t>	</a:t>
                </a:r>
                <a:r>
                  <a:rPr lang="en-AU" sz="2800" dirty="0" smtClean="0"/>
                  <a:t>					   </a:t>
                </a:r>
                <a14:m>
                  <m:oMath xmlns:m="http://schemas.openxmlformats.org/officeDocument/2006/math">
                    <m:r>
                      <a:rPr lang="en-AU" sz="4000" b="0" i="1" smtClean="0">
                        <a:latin typeface="Cambria Math" panose="02040503050406030204" pitchFamily="18" charset="0"/>
                      </a:rPr>
                      <m:t>𝑃𝑉</m:t>
                    </m:r>
                    <m:r>
                      <a:rPr lang="en-AU" sz="4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4000" b="0" i="1" smtClean="0">
                        <a:latin typeface="Cambria Math" panose="02040503050406030204" pitchFamily="18" charset="0"/>
                      </a:rPr>
                      <m:t>𝑛𝑅𝑇</m:t>
                    </m:r>
                  </m:oMath>
                </a14:m>
                <a:endParaRPr lang="en-AU" sz="4000" dirty="0" smtClean="0"/>
              </a:p>
              <a:p>
                <a:endParaRPr lang="en-AU" sz="2800" dirty="0"/>
              </a:p>
              <a:p>
                <a:r>
                  <a:rPr lang="en-AU" sz="2800" dirty="0" smtClean="0"/>
                  <a:t>                                                  where R is the universal gas law constant</a:t>
                </a:r>
              </a:p>
              <a:p>
                <a:endParaRPr lang="en-AU" sz="2800" dirty="0"/>
              </a:p>
              <a:p>
                <a:r>
                  <a:rPr lang="en-AU" sz="2800" dirty="0" smtClean="0"/>
                  <a:t>The units of R depend on the units used for P, T, and V. If three of the variables are known, the 4</a:t>
                </a:r>
                <a:r>
                  <a:rPr lang="en-AU" sz="2800" baseline="30000" dirty="0" smtClean="0"/>
                  <a:t>th</a:t>
                </a:r>
                <a:r>
                  <a:rPr lang="en-AU" sz="2800" dirty="0" smtClean="0"/>
                  <a:t> can be determined</a:t>
                </a:r>
              </a:p>
              <a:p>
                <a:endParaRPr lang="en-AU" sz="2800" dirty="0"/>
              </a:p>
            </p:txBody>
          </p:sp>
        </mc:Choice>
        <mc:Fallback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058" y="2068488"/>
                <a:ext cx="11737304" cy="6318461"/>
              </a:xfrm>
              <a:prstGeom prst="rect">
                <a:avLst/>
              </a:prstGeom>
              <a:blipFill>
                <a:blip r:embed="rId2"/>
                <a:stretch>
                  <a:fillRect l="-1091" t="-964" r="-20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90459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1105920"/>
          </a:xfrm>
        </p:spPr>
        <p:txBody>
          <a:bodyPr/>
          <a:lstStyle/>
          <a:p>
            <a:r>
              <a:rPr lang="en-US" altLang="en-US" dirty="0" smtClean="0"/>
              <a:t>Units of R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741760" y="1638804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Two common values of R: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32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0.08206 </a:t>
            </a:r>
            <a:r>
              <a:rPr kumimoji="0" lang="en-US" altLang="en-US" sz="3200" b="0" i="0" u="sng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Liter</a:t>
            </a:r>
            <a:r>
              <a:rPr kumimoji="0" lang="en-US" altLang="en-US" sz="3200" b="0" i="0" u="sng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Symbol" panose="05050102010706020507" pitchFamily="18" charset="2"/>
              </a:rPr>
              <a:t>Atm</a:t>
            </a:r>
            <a:endParaRPr kumimoji="0" lang="en-US" altLang="en-US" sz="3200" b="0" i="0" u="sng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  <a:sym typeface="Symbol" panose="05050102010706020507" pitchFamily="18" charset="2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3200" b="0" i="0" u="sng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  <a:sym typeface="Symbol" panose="05050102010706020507" pitchFamily="18" charset="2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3200" b="0" i="0" u="sng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  <a:sym typeface="Symbol" panose="05050102010706020507" pitchFamily="18" charset="2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8.314 </a:t>
            </a:r>
            <a:r>
              <a:rPr kumimoji="0" lang="en-US" altLang="en-US" sz="3200" b="0" i="0" u="sng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Joules</a:t>
            </a:r>
            <a:r>
              <a:rPr kumimoji="0" lang="en-US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or 8.314 </a:t>
            </a:r>
            <a:r>
              <a:rPr kumimoji="0" lang="en-US" altLang="en-US" sz="3200" b="0" i="0" u="sng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Liter</a:t>
            </a:r>
            <a:r>
              <a:rPr kumimoji="0" lang="en-US" altLang="en-US" sz="3200" b="0" i="0" u="sng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Symbol" panose="05050102010706020507" pitchFamily="18" charset="2"/>
              </a:rPr>
              <a:t>KPa</a:t>
            </a:r>
            <a:endParaRPr kumimoji="0" lang="en-US" altLang="en-US" sz="3200" b="0" i="0" u="sng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613968" y="3220616"/>
            <a:ext cx="1676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Mole</a:t>
            </a:r>
            <a:r>
              <a:rPr kumimoji="0" lang="en-US" alt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Symbol" panose="05050102010706020507" pitchFamily="18" charset="2"/>
              </a:rPr>
              <a:t>K</a:t>
            </a:r>
            <a:endParaRPr kumimoji="0" lang="en-US" alt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10" name="TextBox 4"/>
          <p:cNvSpPr txBox="1">
            <a:spLocks noChangeArrowheads="1"/>
          </p:cNvSpPr>
          <p:nvPr/>
        </p:nvSpPr>
        <p:spPr bwMode="auto">
          <a:xfrm>
            <a:off x="1965896" y="5020816"/>
            <a:ext cx="18288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Mole</a:t>
            </a:r>
            <a:r>
              <a:rPr kumimoji="0" lang="en-US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Symbol" panose="05050102010706020507" pitchFamily="18" charset="2"/>
              </a:rPr>
              <a:t>K</a:t>
            </a:r>
            <a:endParaRPr kumimoji="0" lang="en-US" alt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11" name="TextBox 5"/>
          <p:cNvSpPr txBox="1">
            <a:spLocks noChangeArrowheads="1"/>
          </p:cNvSpPr>
          <p:nvPr/>
        </p:nvSpPr>
        <p:spPr bwMode="auto">
          <a:xfrm>
            <a:off x="4856560" y="5020816"/>
            <a:ext cx="2362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Mole</a:t>
            </a:r>
            <a:r>
              <a:rPr kumimoji="0" lang="en-US" alt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  <a:sym typeface="Symbol" panose="05050102010706020507" pitchFamily="18" charset="2"/>
              </a:rPr>
              <a:t>K</a:t>
            </a:r>
            <a:endParaRPr kumimoji="0" lang="en-US" altLang="en-US" sz="32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69770" y="6497850"/>
            <a:ext cx="9937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Your data sheet uses: 8.314 J K</a:t>
            </a:r>
            <a:r>
              <a:rPr lang="en-AU" baseline="30000" dirty="0" smtClean="0"/>
              <a:t>-1</a:t>
            </a:r>
            <a:r>
              <a:rPr lang="en-AU" dirty="0" smtClean="0"/>
              <a:t> mol</a:t>
            </a:r>
            <a:r>
              <a:rPr lang="en-AU" baseline="30000" dirty="0" smtClean="0"/>
              <a:t>-1</a:t>
            </a:r>
            <a:endParaRPr lang="en-AU" baseline="30000" dirty="0"/>
          </a:p>
        </p:txBody>
      </p:sp>
    </p:spTree>
    <p:extLst>
      <p:ext uri="{BB962C8B-B14F-4D97-AF65-F5344CB8AC3E}">
        <p14:creationId xmlns:p14="http://schemas.microsoft.com/office/powerpoint/2010/main" val="381909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5696" y="196280"/>
            <a:ext cx="10081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Ideal Gas Law</a:t>
            </a:r>
            <a:endParaRPr lang="en-AU" dirty="0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0" y="772344"/>
            <a:ext cx="8446616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</p:cxnSp>
      <p:sp>
        <p:nvSpPr>
          <p:cNvPr id="5" name="TextBox 4"/>
          <p:cNvSpPr txBox="1"/>
          <p:nvPr/>
        </p:nvSpPr>
        <p:spPr>
          <a:xfrm>
            <a:off x="453728" y="1330614"/>
            <a:ext cx="12241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Units of measurement for gas properties:</a:t>
            </a:r>
            <a:endParaRPr lang="en-AU" dirty="0"/>
          </a:p>
        </p:txBody>
      </p:sp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813768" y="2141782"/>
            <a:ext cx="936104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742950" indent="-742950" eaLnBrk="1" hangingPunct="1">
              <a:spcBef>
                <a:spcPct val="50000"/>
              </a:spcBef>
              <a:buFont typeface="+mj-lt"/>
              <a:buAutoNum type="alphaLcParenR"/>
            </a:pPr>
            <a:r>
              <a:rPr lang="en-US" altLang="en-US" dirty="0" smtClean="0">
                <a:latin typeface="+mn-lt"/>
              </a:rPr>
              <a:t>Amount of gas </a:t>
            </a:r>
            <a:r>
              <a:rPr lang="en-US" altLang="en-US" dirty="0">
                <a:latin typeface="+mn-lt"/>
              </a:rPr>
              <a:t>- </a:t>
            </a:r>
            <a:r>
              <a:rPr lang="en-US" altLang="en-US" dirty="0" smtClean="0">
                <a:latin typeface="+mn-lt"/>
              </a:rPr>
              <a:t>moles</a:t>
            </a:r>
            <a:endParaRPr lang="en-US" altLang="en-US" dirty="0">
              <a:latin typeface="+mn-lt"/>
            </a:endParaRPr>
          </a:p>
        </p:txBody>
      </p:sp>
      <p:sp>
        <p:nvSpPr>
          <p:cNvPr id="14" name="Text Box 5"/>
          <p:cNvSpPr txBox="1">
            <a:spLocks noChangeArrowheads="1"/>
          </p:cNvSpPr>
          <p:nvPr/>
        </p:nvSpPr>
        <p:spPr bwMode="auto">
          <a:xfrm>
            <a:off x="813768" y="4271564"/>
            <a:ext cx="1123324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742950" indent="-742950" eaLnBrk="1" hangingPunct="1">
              <a:spcBef>
                <a:spcPct val="50000"/>
              </a:spcBef>
              <a:buFont typeface="+mj-lt"/>
              <a:buAutoNum type="alphaLcParenR" startAt="2"/>
            </a:pPr>
            <a:r>
              <a:rPr lang="en-US" altLang="en-US" dirty="0" smtClean="0">
                <a:latin typeface="+mn-lt"/>
              </a:rPr>
              <a:t>Pressure - </a:t>
            </a:r>
            <a:r>
              <a:rPr lang="en-US" altLang="en-US" dirty="0">
                <a:latin typeface="+mn-lt"/>
              </a:rPr>
              <a:t>1 </a:t>
            </a:r>
            <a:r>
              <a:rPr lang="en-US" altLang="en-US" dirty="0" err="1">
                <a:latin typeface="+mn-lt"/>
              </a:rPr>
              <a:t>atm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smtClean="0">
                <a:latin typeface="+mn-lt"/>
              </a:rPr>
              <a:t>= 100 </a:t>
            </a:r>
            <a:r>
              <a:rPr lang="en-US" altLang="en-US" dirty="0" err="1" smtClean="0">
                <a:latin typeface="+mn-lt"/>
              </a:rPr>
              <a:t>kPa</a:t>
            </a:r>
            <a:endParaRPr lang="en-US" altLang="en-US" dirty="0">
              <a:latin typeface="+mn-lt"/>
            </a:endParaRPr>
          </a:p>
          <a:p>
            <a:pPr marL="742950" indent="-742950" eaLnBrk="1" hangingPunct="1">
              <a:spcBef>
                <a:spcPct val="50000"/>
              </a:spcBef>
              <a:buFont typeface="+mj-lt"/>
              <a:buAutoNum type="alphaLcParenR" startAt="2"/>
            </a:pPr>
            <a:endParaRPr lang="en-US" altLang="en-US" dirty="0">
              <a:latin typeface="+mn-lt"/>
            </a:endParaRPr>
          </a:p>
        </p:txBody>
      </p:sp>
      <p:sp>
        <p:nvSpPr>
          <p:cNvPr id="15" name="Text Box 6"/>
          <p:cNvSpPr txBox="1">
            <a:spLocks noChangeArrowheads="1"/>
          </p:cNvSpPr>
          <p:nvPr/>
        </p:nvSpPr>
        <p:spPr bwMode="auto">
          <a:xfrm>
            <a:off x="797929" y="5435524"/>
            <a:ext cx="1087320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742950" indent="-742950" eaLnBrk="1" hangingPunct="1">
              <a:spcBef>
                <a:spcPct val="50000"/>
              </a:spcBef>
              <a:buFont typeface="+mj-lt"/>
              <a:buAutoNum type="alphaLcParenR" startAt="3"/>
            </a:pPr>
            <a:r>
              <a:rPr lang="en-US" altLang="en-US" dirty="0" smtClean="0">
                <a:latin typeface="+mn-lt"/>
              </a:rPr>
              <a:t>Volume – </a:t>
            </a:r>
            <a:r>
              <a:rPr lang="en-US" altLang="en-US" dirty="0" err="1" smtClean="0">
                <a:latin typeface="+mn-lt"/>
              </a:rPr>
              <a:t>Litres</a:t>
            </a:r>
            <a:r>
              <a:rPr lang="en-US" altLang="en-US" dirty="0" smtClean="0">
                <a:latin typeface="+mn-lt"/>
              </a:rPr>
              <a:t> (L)     ext. 1 mL = 1 cm</a:t>
            </a:r>
            <a:r>
              <a:rPr lang="en-US" altLang="en-US" baseline="30000" dirty="0" smtClean="0">
                <a:latin typeface="+mn-lt"/>
              </a:rPr>
              <a:t>3</a:t>
            </a:r>
            <a:endParaRPr lang="en-US" altLang="en-US" baseline="30000" dirty="0">
              <a:latin typeface="+mn-lt"/>
            </a:endParaRPr>
          </a:p>
        </p:txBody>
      </p:sp>
      <p:sp>
        <p:nvSpPr>
          <p:cNvPr id="16" name="Text Box 7"/>
          <p:cNvSpPr txBox="1">
            <a:spLocks noChangeArrowheads="1"/>
          </p:cNvSpPr>
          <p:nvPr/>
        </p:nvSpPr>
        <p:spPr bwMode="auto">
          <a:xfrm>
            <a:off x="797929" y="6746415"/>
            <a:ext cx="7848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742950" indent="-742950" eaLnBrk="1" hangingPunct="1">
              <a:spcBef>
                <a:spcPct val="50000"/>
              </a:spcBef>
              <a:buFont typeface="+mj-lt"/>
              <a:buAutoNum type="alphaLcParenR" startAt="4"/>
            </a:pPr>
            <a:r>
              <a:rPr lang="en-US" altLang="en-US" dirty="0" smtClean="0">
                <a:latin typeface="+mn-lt"/>
              </a:rPr>
              <a:t>Temperature – Kelvin (K)</a:t>
            </a:r>
            <a:endParaRPr lang="en-US" altLang="en-US" dirty="0">
              <a:latin typeface="+mn-lt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3406056" y="2860576"/>
                <a:ext cx="5595392" cy="10375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AU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AU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en-AU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den>
                      </m:f>
                    </m:oMath>
                  </m:oMathPara>
                </a14:m>
                <a:endParaRPr lang="en-AU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6056" y="2860576"/>
                <a:ext cx="5595392" cy="103752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4486176" y="7720345"/>
            <a:ext cx="5555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T(K) = T(°C) + 273.15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60646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5696" y="196280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Molar Volume of Gases</a:t>
            </a:r>
            <a:endParaRPr lang="en-AU" dirty="0"/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0" y="988368"/>
            <a:ext cx="9382720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741760" y="1636440"/>
                <a:ext cx="11017224" cy="53601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 smtClean="0"/>
                  <a:t>Molar volume is the volume occupied by 1 mole of gas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 smtClean="0"/>
                  <a:t>For an Ideal gas, and many real gases, the molar volume is 22.71 L at S.T.P.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 smtClean="0"/>
                  <a:t>Relationship between n, V at S.T.P. is: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AU" sz="2800" dirty="0"/>
              </a:p>
              <a:p>
                <a:r>
                  <a:rPr lang="en-AU" sz="2800" dirty="0" smtClean="0"/>
                  <a:t>		                    	       </a:t>
                </a:r>
                <a14:m>
                  <m:oMath xmlns:m="http://schemas.openxmlformats.org/officeDocument/2006/math">
                    <m:r>
                      <a:rPr lang="en-AU" sz="4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AU" sz="4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AU" sz="4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4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num>
                      <m:den>
                        <m:r>
                          <a:rPr lang="en-AU" sz="4400" b="0" i="1" smtClean="0">
                            <a:latin typeface="Cambria Math" panose="02040503050406030204" pitchFamily="18" charset="0"/>
                          </a:rPr>
                          <m:t>22.71</m:t>
                        </m:r>
                      </m:den>
                    </m:f>
                  </m:oMath>
                </a14:m>
                <a:endParaRPr lang="en-AU" sz="2800" dirty="0" smtClean="0"/>
              </a:p>
              <a:p>
                <a:endParaRPr lang="en-AU" sz="2800" dirty="0"/>
              </a:p>
              <a:p>
                <a:r>
                  <a:rPr lang="en-AU" sz="2800" dirty="0"/>
                  <a:t> </a:t>
                </a:r>
                <a:r>
                  <a:rPr lang="en-AU" sz="2800" dirty="0" smtClean="0"/>
                  <a:t>                                                                        n in moles</a:t>
                </a:r>
              </a:p>
              <a:p>
                <a:r>
                  <a:rPr lang="en-AU" sz="2800" dirty="0"/>
                  <a:t> </a:t>
                </a:r>
                <a:r>
                  <a:rPr lang="en-AU" sz="2800" dirty="0" smtClean="0"/>
                  <a:t>                                                                        V in litres (at S.T.P.)</a:t>
                </a:r>
                <a:endParaRPr lang="en-AU" sz="28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760" y="1636440"/>
                <a:ext cx="11017224" cy="5360122"/>
              </a:xfrm>
              <a:prstGeom prst="rect">
                <a:avLst/>
              </a:prstGeom>
              <a:blipFill>
                <a:blip r:embed="rId3"/>
                <a:stretch>
                  <a:fillRect l="-996" t="-1136" r="-1826" b="-2159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94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 Them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 Them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616</Words>
  <Application>Microsoft Office PowerPoint</Application>
  <PresentationFormat>Custom</PresentationFormat>
  <Paragraphs>96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Avenir Roman</vt:lpstr>
      <vt:lpstr>Calibri</vt:lpstr>
      <vt:lpstr>Cambria Math</vt:lpstr>
      <vt:lpstr>Helvetica Light</vt:lpstr>
      <vt:lpstr>Symbol</vt:lpstr>
      <vt:lpstr>Times New Roman</vt:lpstr>
      <vt:lpstr>Office Theme</vt:lpstr>
      <vt:lpstr>Office Theme</vt:lpstr>
      <vt:lpstr>Ideal gas law and molar volume of gases</vt:lpstr>
      <vt:lpstr>In summary</vt:lpstr>
      <vt:lpstr>PowerPoint Presentation</vt:lpstr>
      <vt:lpstr>PowerPoint Presentation</vt:lpstr>
      <vt:lpstr>Recall</vt:lpstr>
      <vt:lpstr>Ideal Gas Law</vt:lpstr>
      <vt:lpstr>Units of 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Kinetic Theory  of Gases</dc:title>
  <dc:creator>BARNES Alison</dc:creator>
  <cp:lastModifiedBy>BARNES Alison [Rossmoyne Senior High School]</cp:lastModifiedBy>
  <cp:revision>29</cp:revision>
  <dcterms:modified xsi:type="dcterms:W3CDTF">2020-09-18T00:55:06Z</dcterms:modified>
</cp:coreProperties>
</file>